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371" r:id="rId3"/>
    <p:sldId id="351" r:id="rId4"/>
    <p:sldId id="363" r:id="rId5"/>
    <p:sldId id="357" r:id="rId6"/>
    <p:sldId id="364" r:id="rId7"/>
    <p:sldId id="370" r:id="rId8"/>
    <p:sldId id="368" r:id="rId9"/>
    <p:sldId id="369" r:id="rId10"/>
    <p:sldId id="365" r:id="rId11"/>
    <p:sldId id="367" r:id="rId12"/>
    <p:sldId id="366" r:id="rId13"/>
    <p:sldId id="355" r:id="rId14"/>
    <p:sldId id="3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8" autoAdjust="0"/>
  </p:normalViewPr>
  <p:slideViewPr>
    <p:cSldViewPr>
      <p:cViewPr>
        <p:scale>
          <a:sx n="84" d="100"/>
          <a:sy n="84" d="100"/>
        </p:scale>
        <p:origin x="-95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A7C29-1645-4FC5-9C41-1CB7FB6BE399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6295E-230D-4BEC-AA49-F1507775DF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748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ru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851648" cy="3528392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40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54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Philosophy </a:t>
            </a:r>
            <a:br>
              <a:rPr lang="en-US" sz="54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US" sz="54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 </a:t>
            </a:r>
            <a:r>
              <a:rPr lang="en-US" sz="54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Enlightenment</a:t>
            </a:r>
            <a:r>
              <a:rPr lang="ru-RU" sz="5400" b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6000" b="0" dirty="0" smtClean="0">
                <a:solidFill>
                  <a:srgbClr val="FF0000"/>
                </a:solidFill>
              </a:rPr>
              <a:t/>
            </a:r>
            <a:br>
              <a:rPr lang="en-US" sz="6000" b="0" dirty="0" smtClean="0">
                <a:solidFill>
                  <a:srgbClr val="FF0000"/>
                </a:solidFill>
              </a:rPr>
            </a:br>
            <a:r>
              <a:rPr lang="ru-RU" sz="6000" b="0" dirty="0" smtClean="0">
                <a:solidFill>
                  <a:srgbClr val="FF0000"/>
                </a:solidFill>
              </a:rPr>
              <a:t/>
            </a:r>
            <a:br>
              <a:rPr lang="ru-RU" sz="6000" b="0" dirty="0" smtClean="0">
                <a:solidFill>
                  <a:srgbClr val="FF0000"/>
                </a:solidFill>
              </a:rPr>
            </a:b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i="1" dirty="0" smtClean="0">
                <a:solidFill>
                  <a:schemeClr val="tx1"/>
                </a:solidFill>
              </a:rPr>
              <a:t>   </a:t>
            </a:r>
            <a:r>
              <a:rPr lang="en-US" sz="3100" dirty="0">
                <a:solidFill>
                  <a:schemeClr val="tx1"/>
                </a:solidFill>
                <a:latin typeface="Comic Sans MS" panose="030F0702030302020204" pitchFamily="66" charset="0"/>
              </a:rPr>
              <a:t>Charles de Montesquieu 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1712-17</a:t>
            </a:r>
            <a:r>
              <a:rPr lang="en-US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55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) </a:t>
            </a:r>
            <a:r>
              <a:rPr lang="en-US" sz="31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french</a:t>
            </a:r>
            <a:r>
              <a:rPr lang="en-US" sz="3100" dirty="0">
                <a:solidFill>
                  <a:schemeClr val="tx1"/>
                </a:solidFill>
                <a:latin typeface="Comic Sans MS" panose="030F0702030302020204" pitchFamily="66" charset="0"/>
              </a:rPr>
              <a:t> philosopher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of geographical </a:t>
            </a:r>
            <a:r>
              <a:rPr lang="en-US" sz="3100" b="1" dirty="0">
                <a:solidFill>
                  <a:schemeClr val="tx1"/>
                </a:solidFill>
                <a:latin typeface="Comic Sans MS" panose="030F0702030302020204" pitchFamily="66" charset="0"/>
              </a:rPr>
              <a:t>determinism 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ru-RU" sz="31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Содержимое 4" descr="Монтескь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060848"/>
            <a:ext cx="3312368" cy="4320480"/>
          </a:xfrm>
        </p:spPr>
      </p:pic>
    </p:spTree>
    <p:extLst>
      <p:ext uri="{BB962C8B-B14F-4D97-AF65-F5344CB8AC3E}">
        <p14:creationId xmlns:p14="http://schemas.microsoft.com/office/powerpoint/2010/main" val="270237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3C84A-FE4F-4F3B-AB18-8BFA0409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Basic ideas of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Charles de Montesquieu 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’s</a:t>
            </a:r>
            <a:r>
              <a:rPr lang="ru-RU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philosophy</a:t>
            </a:r>
            <a:endParaRPr lang="ru-RU" sz="27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</a:t>
            </a:r>
            <a:r>
              <a:rPr lang="en-US" sz="2000" dirty="0" smtClean="0">
                <a:latin typeface="Comic Sans MS" panose="030F0702030302020204" pitchFamily="66" charset="0"/>
              </a:rPr>
              <a:t>) his main book was titled “The power of climate”;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2) </a:t>
            </a:r>
            <a:r>
              <a:rPr lang="en-US" sz="2000" dirty="0" smtClean="0">
                <a:latin typeface="Comic Sans MS" panose="030F0702030302020204" pitchFamily="66" charset="0"/>
              </a:rPr>
              <a:t>he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was a</a:t>
            </a:r>
            <a:r>
              <a:rPr lang="en-US" sz="2000" dirty="0" smtClean="0"/>
              <a:t>uthor </a:t>
            </a:r>
            <a:r>
              <a:rPr lang="en-US" sz="2000" dirty="0"/>
              <a:t>of the </a:t>
            </a:r>
            <a:r>
              <a:rPr lang="en-US" sz="2000" dirty="0" smtClean="0"/>
              <a:t>principle </a:t>
            </a:r>
            <a:r>
              <a:rPr lang="en-US" sz="2000" b="1" dirty="0" smtClean="0">
                <a:latin typeface="Comic Sans MS" panose="030F0702030302020204" pitchFamily="66" charset="0"/>
              </a:rPr>
              <a:t>geographical </a:t>
            </a:r>
            <a:r>
              <a:rPr lang="en-US" sz="2000" b="1" dirty="0">
                <a:latin typeface="Comic Sans MS" panose="030F0702030302020204" pitchFamily="66" charset="0"/>
              </a:rPr>
              <a:t>determinism </a:t>
            </a:r>
            <a:r>
              <a:rPr lang="ru-RU" sz="2000" dirty="0">
                <a:latin typeface="Comic Sans MS" panose="030F0702030302020204" pitchFamily="66" charset="0"/>
              </a:rPr>
              <a:t>– </a:t>
            </a:r>
            <a:r>
              <a:rPr lang="en-US" sz="2000" dirty="0">
                <a:latin typeface="Comic Sans MS" panose="030F0702030302020204" pitchFamily="66" charset="0"/>
              </a:rPr>
              <a:t>type of </a:t>
            </a:r>
            <a:r>
              <a:rPr lang="en-US" sz="2000" dirty="0" smtClean="0">
                <a:latin typeface="Comic Sans MS" panose="030F0702030302020204" pitchFamily="66" charset="0"/>
              </a:rPr>
              <a:t>philosophy</a:t>
            </a:r>
            <a:r>
              <a:rPr lang="en-US" sz="2000" dirty="0">
                <a:latin typeface="Comic Sans MS" panose="030F0702030302020204" pitchFamily="66" charset="0"/>
              </a:rPr>
              <a:t>,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defining geography as a main factor of political, economical and cultural development of the state</a:t>
            </a:r>
            <a:endParaRPr lang="ru-RU" sz="2000" dirty="0">
              <a:latin typeface="Comic Sans MS" panose="030F0702030302020204" pitchFamily="66" charset="0"/>
            </a:endParaRP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3) </a:t>
            </a:r>
            <a:r>
              <a:rPr lang="en-US" sz="2000" dirty="0" smtClean="0">
                <a:latin typeface="Comic Sans MS" panose="030F0702030302020204" pitchFamily="66" charset="0"/>
              </a:rPr>
              <a:t>he </a:t>
            </a:r>
            <a:r>
              <a:rPr lang="en-US" sz="2000" dirty="0" err="1" smtClean="0">
                <a:latin typeface="Comic Sans MS" panose="030F0702030302020204" pitchFamily="66" charset="0"/>
              </a:rPr>
              <a:t>critisized</a:t>
            </a:r>
            <a:r>
              <a:rPr lang="en-US" sz="2000" dirty="0" smtClean="0">
                <a:latin typeface="Comic Sans MS" panose="030F0702030302020204" pitchFamily="66" charset="0"/>
              </a:rPr>
              <a:t> the absolute </a:t>
            </a:r>
            <a:r>
              <a:rPr lang="en-US" sz="2000" dirty="0" err="1" smtClean="0">
                <a:latin typeface="Comic Sans MS" panose="030F0702030302020204" pitchFamily="66" charset="0"/>
              </a:rPr>
              <a:t>monarhy</a:t>
            </a:r>
            <a:r>
              <a:rPr lang="en-US" sz="2000" dirty="0" smtClean="0">
                <a:latin typeface="Comic Sans MS" panose="030F0702030302020204" pitchFamily="66" charset="0"/>
              </a:rPr>
              <a:t> in France and believes that this type of government is full of </a:t>
            </a:r>
            <a:r>
              <a:rPr lang="en-US" sz="2000" dirty="0">
                <a:latin typeface="Comic Sans MS" panose="030F0702030302020204" pitchFamily="66" charset="0"/>
              </a:rPr>
              <a:t>disadvantage;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b="1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4) he was agree with the principle of separation of powers by John Locke;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endParaRPr lang="ru-RU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364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                </a:t>
            </a:r>
            <a:r>
              <a:rPr lang="en-US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Deni </a:t>
            </a:r>
            <a:r>
              <a:rPr lang="ru-RU" sz="2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Diderot</a:t>
            </a:r>
            <a:r>
              <a:rPr lang="ru-RU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(1736-1784)</a:t>
            </a:r>
            <a:r>
              <a:rPr lang="en-US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french</a:t>
            </a:r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</a:rPr>
              <a:t> philosopher</a:t>
            </a:r>
            <a:r>
              <a:rPr lang="ru-RU" sz="22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mic Sans MS" panose="030F0702030302020204" pitchFamily="66" charset="0"/>
              </a:rPr>
              <a:t>of </a:t>
            </a:r>
            <a:r>
              <a:rPr lang="en-US" sz="2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scientific</a:t>
            </a:r>
            <a:r>
              <a:rPr lang="ru-RU" sz="2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materialism</a:t>
            </a:r>
            <a:r>
              <a:rPr lang="ru-RU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ru-RU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Содержимое 3" descr="дидр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060848"/>
            <a:ext cx="3600399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51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3C84A-FE4F-4F3B-AB18-8BFA0409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Basic ideas of 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Deni </a:t>
            </a:r>
            <a:r>
              <a:rPr lang="ru-RU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Diderot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’s</a:t>
            </a:r>
            <a:r>
              <a:rPr lang="ru-RU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philosophy</a:t>
            </a:r>
            <a:endParaRPr lang="ru-RU" sz="27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</a:t>
            </a:r>
            <a:r>
              <a:rPr lang="en-US" sz="2000" dirty="0" smtClean="0">
                <a:latin typeface="Comic Sans MS" panose="030F0702030302020204" pitchFamily="66" charset="0"/>
              </a:rPr>
              <a:t>) his main book was titled </a:t>
            </a:r>
            <a:r>
              <a:rPr lang="en-US" sz="2000" dirty="0">
                <a:latin typeface="Comic Sans MS" panose="030F0702030302020204" pitchFamily="66" charset="0"/>
              </a:rPr>
              <a:t>“Encyclopedia of Sciences, Arts and Crafts”;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2) </a:t>
            </a:r>
            <a:r>
              <a:rPr lang="en-US" sz="2000" dirty="0" smtClean="0">
                <a:latin typeface="Comic Sans MS" panose="030F0702030302020204" pitchFamily="66" charset="0"/>
              </a:rPr>
              <a:t>he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was a</a:t>
            </a:r>
            <a:r>
              <a:rPr lang="en-US" sz="2000" dirty="0" smtClean="0"/>
              <a:t>uthor </a:t>
            </a:r>
            <a:r>
              <a:rPr lang="en-US" sz="2000" dirty="0"/>
              <a:t>of the </a:t>
            </a:r>
            <a:r>
              <a:rPr lang="en-US" sz="2000" b="1" dirty="0"/>
              <a:t>principle of dialogical logic </a:t>
            </a:r>
            <a:r>
              <a:rPr lang="en-US" sz="2000" dirty="0"/>
              <a:t>of the development of nature, society and </a:t>
            </a:r>
            <a:r>
              <a:rPr lang="en-US" sz="2000" dirty="0" smtClean="0"/>
              <a:t>man; </a:t>
            </a:r>
            <a:endParaRPr lang="ru-RU" sz="2000" dirty="0" smtClean="0"/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3) </a:t>
            </a:r>
            <a:r>
              <a:rPr lang="en-US" sz="2000" dirty="0" smtClean="0">
                <a:latin typeface="Comic Sans MS" panose="030F0702030302020204" pitchFamily="66" charset="0"/>
              </a:rPr>
              <a:t>he </a:t>
            </a:r>
            <a:r>
              <a:rPr lang="en-US" sz="2000" dirty="0" err="1" smtClean="0">
                <a:latin typeface="Comic Sans MS" panose="030F0702030302020204" pitchFamily="66" charset="0"/>
              </a:rPr>
              <a:t>critisized</a:t>
            </a:r>
            <a:r>
              <a:rPr lang="en-US" sz="2000" dirty="0" smtClean="0">
                <a:latin typeface="Comic Sans MS" panose="030F0702030302020204" pitchFamily="66" charset="0"/>
              </a:rPr>
              <a:t> the influence of Catholic church on the development of state and life of society</a:t>
            </a:r>
          </a:p>
          <a:p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4) he believes that we can explore the world only by science but not by religion;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5) scientific </a:t>
            </a:r>
            <a:r>
              <a:rPr lang="en-US" sz="2000" b="1" dirty="0" smtClean="0">
                <a:latin typeface="Comic Sans MS" panose="030F0702030302020204" pitchFamily="66" charset="0"/>
              </a:rPr>
              <a:t>materialism-t</a:t>
            </a:r>
            <a:r>
              <a:rPr lang="en-US" sz="2000" dirty="0" smtClean="0">
                <a:latin typeface="Comic Sans MS" panose="030F0702030302020204" pitchFamily="66" charset="0"/>
              </a:rPr>
              <a:t>his is the type of philosophy </a:t>
            </a:r>
            <a:r>
              <a:rPr lang="en-US" sz="2000" dirty="0" err="1" smtClean="0">
                <a:latin typeface="Comic Sans MS" panose="030F0702030302020204" pitchFamily="66" charset="0"/>
              </a:rPr>
              <a:t>wich</a:t>
            </a:r>
            <a:r>
              <a:rPr lang="en-US" sz="2000" dirty="0" smtClean="0">
                <a:latin typeface="Comic Sans MS" panose="030F0702030302020204" pitchFamily="66" charset="0"/>
              </a:rPr>
              <a:t> is based on </a:t>
            </a:r>
            <a:r>
              <a:rPr lang="en-US" sz="2000" dirty="0"/>
              <a:t>natural sciences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endParaRPr lang="ru-RU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ru-RU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982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      Summary</a:t>
            </a:r>
            <a:endParaRPr lang="ru-RU" sz="27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701800"/>
              </p:ext>
            </p:extLst>
          </p:nvPr>
        </p:nvGraphicFramePr>
        <p:xfrm>
          <a:off x="683568" y="1844825"/>
          <a:ext cx="7992889" cy="5028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9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730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099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5344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 of philosopher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 of his philosophy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Basic concept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22542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Francois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Voltair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deism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Philosophy</a:t>
                      </a:r>
                      <a:r>
                        <a:rPr lang="en-US" sz="1600" baseline="0" dirty="0" smtClean="0"/>
                        <a:t> of history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0416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Jean-Jacques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Rousseau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 smtClean="0">
                          <a:latin typeface="Comic Sans MS" panose="030F0702030302020204" pitchFamily="66" charset="0"/>
                        </a:rPr>
                        <a:t>idealism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 smtClean="0">
                          <a:latin typeface="Comic Sans MS" panose="030F0702030302020204" pitchFamily="66" charset="0"/>
                        </a:rPr>
                        <a:t>Social</a:t>
                      </a:r>
                      <a:r>
                        <a:rPr lang="en-US" sz="1600" b="1" i="1" baseline="0" dirty="0" smtClean="0">
                          <a:latin typeface="Comic Sans MS" panose="030F0702030302020204" pitchFamily="66" charset="0"/>
                        </a:rPr>
                        <a:t> contract</a:t>
                      </a:r>
                      <a:endParaRPr lang="ru-RU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1677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Charles de Montesquieu </a:t>
                      </a:r>
                      <a:endParaRPr lang="ru-RU" sz="1600" dirty="0"/>
                    </a:p>
                    <a:p>
                      <a:endParaRPr lang="en-US" sz="1600" dirty="0" smtClean="0"/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Deni </a:t>
                      </a: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Diderot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materialism</a:t>
                      </a:r>
                      <a:endParaRPr lang="ru-RU" sz="1600" b="1" dirty="0" smtClean="0"/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r>
                        <a:rPr lang="en-US" sz="1600" dirty="0" smtClean="0"/>
                        <a:t>scientific</a:t>
                      </a:r>
                    </a:p>
                    <a:p>
                      <a:r>
                        <a:rPr lang="en-US" sz="1600" b="1" dirty="0" smtClean="0"/>
                        <a:t>materialism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geographical determinism</a:t>
                      </a:r>
                      <a:endParaRPr lang="ru-RU" sz="1600" dirty="0"/>
                    </a:p>
                    <a:p>
                      <a:endParaRPr lang="ru-RU" sz="1600" dirty="0"/>
                    </a:p>
                    <a:p>
                      <a:endParaRPr kumimoji="0"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75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  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Characteristic features of the Enlightenment philosophy</a:t>
            </a:r>
            <a:endParaRPr lang="ru-RU" sz="3200" b="1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Comic Sans MS" panose="030F0702030302020204" pitchFamily="66" charset="0"/>
              </a:rPr>
              <a:t>1</a:t>
            </a:r>
            <a:r>
              <a:rPr lang="en-US" dirty="0" smtClean="0">
                <a:latin typeface="Comic Sans MS" panose="030F0702030302020204" pitchFamily="66" charset="0"/>
              </a:rPr>
              <a:t>) </a:t>
            </a:r>
            <a:r>
              <a:rPr lang="en-US" sz="2800" b="1" dirty="0" smtClean="0">
                <a:latin typeface="Comic Sans MS" panose="030F0702030302020204" pitchFamily="66" charset="0"/>
              </a:rPr>
              <a:t>historical </a:t>
            </a:r>
            <a:r>
              <a:rPr lang="en-US" sz="2800" b="1" dirty="0">
                <a:latin typeface="Comic Sans MS" panose="030F0702030302020204" pitchFamily="66" charset="0"/>
              </a:rPr>
              <a:t>optimism </a:t>
            </a:r>
            <a:r>
              <a:rPr lang="en-US" sz="2800" dirty="0">
                <a:latin typeface="Comic Sans MS" panose="030F0702030302020204" pitchFamily="66" charset="0"/>
              </a:rPr>
              <a:t>is a type of scientific worldview that recognizes the progressive development of history exclusively in the direction of progress and improvement of civilization; 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) </a:t>
            </a:r>
            <a:r>
              <a:rPr lang="en-US" sz="2800" b="1" dirty="0">
                <a:latin typeface="Comic Sans MS" panose="030F0702030302020204" pitchFamily="66" charset="0"/>
              </a:rPr>
              <a:t>determinism</a:t>
            </a:r>
            <a:r>
              <a:rPr lang="en-US" sz="2800" dirty="0">
                <a:latin typeface="Comic Sans MS" panose="030F0702030302020204" pitchFamily="66" charset="0"/>
              </a:rPr>
              <a:t> – a kind of scientific worldview that recognizes the predestination of everything that happens in the world by universal laws and principles; 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) </a:t>
            </a:r>
            <a:r>
              <a:rPr lang="en-US" sz="2800" b="1" dirty="0">
                <a:latin typeface="Comic Sans MS" panose="030F0702030302020204" pitchFamily="66" charset="0"/>
              </a:rPr>
              <a:t>mechanistic materialism </a:t>
            </a:r>
            <a:r>
              <a:rPr lang="en-US" sz="2800" dirty="0">
                <a:latin typeface="Comic Sans MS" panose="030F0702030302020204" pitchFamily="66" charset="0"/>
              </a:rPr>
              <a:t>– a type of scientific worldview, according to which the surrounding world and nature are a global mechanism</a:t>
            </a:r>
            <a:r>
              <a:rPr lang="en-US" sz="2800" dirty="0"/>
              <a:t>;</a:t>
            </a:r>
            <a:endParaRPr lang="ru-R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40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O</a:t>
            </a:r>
            <a:r>
              <a:rPr lang="en-US" sz="3600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bject and subject of philosophy of the </a:t>
            </a:r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Enlightenment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: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i="1" dirty="0"/>
          </a:p>
          <a:p>
            <a:r>
              <a:rPr lang="ru-RU" b="1" i="1" dirty="0" smtClean="0">
                <a:latin typeface="Comic Sans MS" panose="030F0702030302020204" pitchFamily="66" charset="0"/>
              </a:rPr>
              <a:t>О</a:t>
            </a:r>
            <a:r>
              <a:rPr lang="en-US" b="1" i="1" dirty="0" err="1" smtClean="0">
                <a:latin typeface="Comic Sans MS" panose="030F0702030302020204" pitchFamily="66" charset="0"/>
              </a:rPr>
              <a:t>bject</a:t>
            </a:r>
            <a:r>
              <a:rPr lang="en-US" b="1" i="1" dirty="0" smtClean="0">
                <a:latin typeface="Comic Sans MS" panose="030F0702030302020204" pitchFamily="66" charset="0"/>
              </a:rPr>
              <a:t>;</a:t>
            </a:r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criticism of the influence of the Catholic Church on the life of society and the existence of the state;</a:t>
            </a:r>
            <a:endParaRPr lang="ru-RU" dirty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en-US" b="1" i="1" dirty="0" smtClean="0">
                <a:latin typeface="Comic Sans MS" panose="030F0702030302020204" pitchFamily="66" charset="0"/>
              </a:rPr>
              <a:t>Subject;</a:t>
            </a:r>
            <a:r>
              <a:rPr lang="ru-RU" b="1" i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Analysis of various aspects of social and individual existence ; 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Creating </a:t>
            </a:r>
            <a:r>
              <a:rPr lang="en-US" dirty="0">
                <a:latin typeface="Comic Sans MS" panose="030F0702030302020204" pitchFamily="66" charset="0"/>
              </a:rPr>
              <a:t>theories of the origin of society and the State</a:t>
            </a:r>
            <a:endParaRPr lang="ru-RU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58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72008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i="1" dirty="0" smtClean="0">
                <a:solidFill>
                  <a:schemeClr val="tx1"/>
                </a:solidFill>
              </a:rPr>
              <a:t>       </a:t>
            </a:r>
            <a:r>
              <a:rPr lang="en-US" sz="3200" b="1" i="1" dirty="0" smtClean="0">
                <a:solidFill>
                  <a:schemeClr val="tx1"/>
                </a:solidFill>
              </a:rPr>
              <a:t/>
            </a:r>
            <a:br>
              <a:rPr lang="en-US" sz="3200" b="1" i="1" dirty="0" smtClean="0">
                <a:solidFill>
                  <a:schemeClr val="tx1"/>
                </a:solidFill>
              </a:rPr>
            </a:br>
            <a:r>
              <a:rPr lang="en-US" sz="3200" b="1" i="1" dirty="0">
                <a:solidFill>
                  <a:schemeClr val="tx1"/>
                </a:solidFill>
              </a:rPr>
              <a:t/>
            </a:r>
            <a:br>
              <a:rPr lang="en-US" sz="3200" b="1" i="1" dirty="0">
                <a:solidFill>
                  <a:schemeClr val="tx1"/>
                </a:solidFill>
              </a:rPr>
            </a:br>
            <a:r>
              <a:rPr lang="en-US" sz="3200" b="1" i="1" dirty="0" smtClean="0">
                <a:solidFill>
                  <a:schemeClr val="tx1"/>
                </a:solidFill>
              </a:rPr>
              <a:t>         </a:t>
            </a:r>
            <a:r>
              <a:rPr lang="ru-RU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Fran</a:t>
            </a:r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sua</a:t>
            </a:r>
            <a:r>
              <a:rPr lang="ru-RU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Voltaire</a:t>
            </a:r>
            <a:r>
              <a:rPr lang="ru-RU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(1694-1778) -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french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philosopher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of 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deism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5" descr="Вольте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  <p:extLst>
      <p:ext uri="{BB962C8B-B14F-4D97-AF65-F5344CB8AC3E}">
        <p14:creationId xmlns:p14="http://schemas.microsoft.com/office/powerpoint/2010/main" val="205326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r>
              <a:rPr 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Basic ideas </a:t>
            </a:r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of</a:t>
            </a:r>
            <a:r>
              <a:rPr lang="ru-RU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Fran</a:t>
            </a:r>
            <a:r>
              <a:rPr lang="en-US" sz="3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sua</a:t>
            </a:r>
            <a:r>
              <a:rPr lang="ru-RU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Voltaire</a:t>
            </a:r>
            <a:r>
              <a:rPr lang="ru-RU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’</a:t>
            </a:r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 </a:t>
            </a:r>
            <a:r>
              <a:rPr 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philosophy</a:t>
            </a:r>
            <a:r>
              <a:rPr lang="en-US" sz="3600" dirty="0" smtClean="0">
                <a:latin typeface="Comic Sans MS" panose="030F0702030302020204" pitchFamily="66" charset="0"/>
              </a:rPr>
              <a:t>  </a:t>
            </a:r>
            <a:r>
              <a:rPr lang="ru-RU" sz="3600" dirty="0" smtClean="0">
                <a:latin typeface="Comic Sans MS" panose="030F0702030302020204" pitchFamily="66" charset="0"/>
              </a:rPr>
              <a:t> </a:t>
            </a:r>
            <a:endParaRPr lang="ru-RU" sz="3600" b="1" i="1" dirty="0">
              <a:solidFill>
                <a:schemeClr val="tx1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0000" lnSpcReduction="20000"/>
          </a:bodyPr>
          <a:lstStyle/>
          <a:p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900" dirty="0" smtClean="0">
                <a:latin typeface="Comic Sans MS" panose="030F0702030302020204" pitchFamily="66" charset="0"/>
              </a:rPr>
              <a:t>1)He was  founder </a:t>
            </a:r>
            <a:r>
              <a:rPr lang="en-US" sz="2900" dirty="0">
                <a:latin typeface="Comic Sans MS" panose="030F0702030302020204" pitchFamily="66" charset="0"/>
              </a:rPr>
              <a:t>of deism – a philosophical theory that recognized </a:t>
            </a:r>
            <a:r>
              <a:rPr lang="en-US" sz="2900" dirty="0" smtClean="0">
                <a:latin typeface="Comic Sans MS" panose="030F0702030302020204" pitchFamily="66" charset="0"/>
              </a:rPr>
              <a:t>e </a:t>
            </a:r>
            <a:r>
              <a:rPr lang="en-US" sz="2900" dirty="0">
                <a:latin typeface="Comic Sans MS" panose="030F0702030302020204" pitchFamily="66" charset="0"/>
              </a:rPr>
              <a:t>creation of the world by God, but denied its decisive role in the further development of the world and human </a:t>
            </a:r>
            <a:r>
              <a:rPr lang="en-US" sz="2900" dirty="0" smtClean="0">
                <a:latin typeface="Comic Sans MS" panose="030F0702030302020204" pitchFamily="66" charset="0"/>
              </a:rPr>
              <a:t>life</a:t>
            </a:r>
          </a:p>
          <a:p>
            <a:endParaRPr lang="en-US" sz="2900" dirty="0" smtClean="0">
              <a:latin typeface="Comic Sans MS" panose="030F0702030302020204" pitchFamily="66" charset="0"/>
            </a:endParaRPr>
          </a:p>
          <a:p>
            <a:r>
              <a:rPr lang="en-US" sz="2900" dirty="0" smtClean="0">
                <a:latin typeface="Comic Sans MS" panose="030F0702030302020204" pitchFamily="66" charset="0"/>
              </a:rPr>
              <a:t>2)He was  </a:t>
            </a:r>
            <a:r>
              <a:rPr lang="en-US" sz="2900" dirty="0">
                <a:latin typeface="Comic Sans MS" panose="030F0702030302020204" pitchFamily="66" charset="0"/>
              </a:rPr>
              <a:t>author of the concept: "enlightened absolutism" is a type of power in which the ruler of the state pays special attention to the development of the sciences and arts, sets a personal example of enlightenment to the subjects and does not even infringe on some of their rights and freedoms. </a:t>
            </a:r>
            <a:endParaRPr lang="en-US" sz="2900" dirty="0" smtClean="0">
              <a:latin typeface="Comic Sans MS" panose="030F0702030302020204" pitchFamily="66" charset="0"/>
            </a:endParaRPr>
          </a:p>
          <a:p>
            <a:endParaRPr lang="en-US" sz="2900" dirty="0" smtClean="0">
              <a:latin typeface="Comic Sans MS" panose="030F0702030302020204" pitchFamily="66" charset="0"/>
            </a:endParaRPr>
          </a:p>
          <a:p>
            <a:r>
              <a:rPr lang="en-US" sz="2900" dirty="0" smtClean="0">
                <a:latin typeface="Comic Sans MS" panose="030F0702030302020204" pitchFamily="66" charset="0"/>
              </a:rPr>
              <a:t>3) Voltaire created a concept philosophy of history;</a:t>
            </a:r>
          </a:p>
          <a:p>
            <a:endParaRPr lang="en-US" sz="2900" dirty="0" smtClean="0">
              <a:latin typeface="Comic Sans MS" panose="030F0702030302020204" pitchFamily="66" charset="0"/>
            </a:endParaRPr>
          </a:p>
          <a:p>
            <a:r>
              <a:rPr lang="en-US" sz="2900" dirty="0" smtClean="0">
                <a:latin typeface="Comic Sans MS" panose="030F0702030302020204" pitchFamily="66" charset="0"/>
              </a:rPr>
              <a:t>4) Main books: </a:t>
            </a:r>
            <a:r>
              <a:rPr lang="en-US" sz="2900" dirty="0">
                <a:latin typeface="Comic Sans MS" panose="030F0702030302020204" pitchFamily="66" charset="0"/>
              </a:rPr>
              <a:t>"Candide, or optimism", " Philosophical Dictionary</a:t>
            </a:r>
            <a:r>
              <a:rPr lang="en-US" sz="2900" dirty="0" smtClean="0">
                <a:latin typeface="Comic Sans MS" panose="030F0702030302020204" pitchFamily="66" charset="0"/>
              </a:rPr>
              <a:t>»</a:t>
            </a:r>
            <a:r>
              <a:rPr lang="en-US" sz="2800" dirty="0">
                <a:latin typeface="Comic Sans MS" panose="030F0702030302020204" pitchFamily="66" charset="0"/>
                <a:hlinkClick r:id="rId2"/>
              </a:rPr>
              <a:t/>
            </a:r>
            <a:br>
              <a:rPr lang="en-US" sz="2800" dirty="0">
                <a:latin typeface="Comic Sans MS" panose="030F0702030302020204" pitchFamily="66" charset="0"/>
                <a:hlinkClick r:id="rId2"/>
              </a:rPr>
            </a:br>
            <a:endParaRPr lang="ru-RU" sz="2800" b="1" dirty="0">
              <a:latin typeface="Comic Sans MS" panose="030F0702030302020204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31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>
                <a:solidFill>
                  <a:schemeClr val="tx1"/>
                </a:solidFill>
              </a:rPr>
              <a:t>        </a:t>
            </a:r>
            <a:r>
              <a:rPr lang="ru-RU" sz="31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Jean-Jacques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Rousseau</a:t>
            </a:r>
            <a:r>
              <a:rPr lang="ru-RU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(1712-1778)</a:t>
            </a:r>
            <a:r>
              <a:rPr lang="en-US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- </a:t>
            </a:r>
            <a:r>
              <a:rPr lang="en-US" sz="31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french</a:t>
            </a:r>
            <a:r>
              <a:rPr lang="en-US" sz="3100" dirty="0">
                <a:solidFill>
                  <a:schemeClr val="tx1"/>
                </a:solidFill>
                <a:latin typeface="Comic Sans MS" panose="030F0702030302020204" pitchFamily="66" charset="0"/>
              </a:rPr>
              <a:t> philosopher</a:t>
            </a:r>
            <a:r>
              <a:rPr lang="ru-RU" sz="31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100" dirty="0">
                <a:solidFill>
                  <a:schemeClr val="tx1"/>
                </a:solidFill>
                <a:latin typeface="Comic Sans MS" panose="030F0702030302020204" pitchFamily="66" charset="0"/>
              </a:rPr>
              <a:t>of </a:t>
            </a:r>
            <a:r>
              <a:rPr lang="en-US" sz="31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</a:t>
            </a:r>
            <a:r>
              <a:rPr lang="en-US" sz="31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dealism</a:t>
            </a:r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ru-RU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Содержимое 5" descr="русс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060848"/>
            <a:ext cx="6336704" cy="4176464"/>
          </a:xfrm>
        </p:spPr>
      </p:pic>
    </p:spTree>
    <p:extLst>
      <p:ext uri="{BB962C8B-B14F-4D97-AF65-F5344CB8AC3E}">
        <p14:creationId xmlns:p14="http://schemas.microsoft.com/office/powerpoint/2010/main" val="39072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     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he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main ideas of the book 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“The issue about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eternal World" by Rousseau</a:t>
            </a:r>
            <a:endParaRPr lang="ru-RU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1) criticized wars as a way to solve political problems; 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2</a:t>
            </a:r>
            <a:r>
              <a:rPr lang="en-US" sz="3200" dirty="0">
                <a:latin typeface="Comic Sans MS" panose="030F0702030302020204" pitchFamily="66" charset="0"/>
              </a:rPr>
              <a:t>) advocated for increasing the role of international diplomacy in resolving military conflicts</a:t>
            </a:r>
            <a:r>
              <a:rPr lang="en-US" sz="3200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3) considered the revolution a " social evil»; 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dirty="0" smtClean="0">
                <a:latin typeface="Comic Sans MS" panose="030F0702030302020204" pitchFamily="66" charset="0"/>
              </a:rPr>
              <a:t>4</a:t>
            </a:r>
            <a:r>
              <a:rPr lang="en-US" sz="3200" dirty="0">
                <a:latin typeface="Comic Sans MS" panose="030F0702030302020204" pitchFamily="66" charset="0"/>
              </a:rPr>
              <a:t>) spoke in favor of the creation of a union of European states;</a:t>
            </a:r>
            <a:endParaRPr lang="ru-RU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09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dirty="0"/>
              <a:t>  </a:t>
            </a:r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The problem of inequality and its solution in Rousseau's </a:t>
            </a:r>
            <a:r>
              <a:rPr lang="en-US" sz="27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philosophy</a:t>
            </a:r>
            <a: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</a:br>
            <a:endParaRPr lang="ru-RU" sz="2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problem of inequality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The theory of "natural man"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Rousseau </a:t>
            </a:r>
            <a:r>
              <a:rPr lang="en-US" dirty="0">
                <a:latin typeface="Comic Sans MS" panose="030F0702030302020204" pitchFamily="66" charset="0"/>
              </a:rPr>
              <a:t>singled out</a:t>
            </a:r>
            <a:r>
              <a:rPr lang="en-US" dirty="0" smtClean="0">
                <a:latin typeface="Comic Sans MS" panose="030F0702030302020204" pitchFamily="66" charset="0"/>
              </a:rPr>
              <a:t>: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1) biological (innate) and social (acquired) inequalities</a:t>
            </a:r>
            <a:r>
              <a:rPr lang="en-US" b="1" dirty="0" smtClean="0">
                <a:latin typeface="Comic Sans MS" panose="030F0702030302020204" pitchFamily="66" charset="0"/>
              </a:rPr>
              <a:t>;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2) the first cannot be corrected, </a:t>
            </a:r>
            <a:r>
              <a:rPr lang="en-US" dirty="0" smtClean="0">
                <a:latin typeface="Comic Sans MS" panose="030F0702030302020204" pitchFamily="66" charset="0"/>
              </a:rPr>
              <a:t>the second –can be;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3) considered the high level of social inequality as one of the possible causes of revolutions.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Russo believed that for </a:t>
            </a:r>
            <a:r>
              <a:rPr lang="en-US" dirty="0" smtClean="0">
                <a:latin typeface="Comic Sans MS" panose="030F0702030302020204" pitchFamily="66" charset="0"/>
              </a:rPr>
              <a:t>elimination of  </a:t>
            </a:r>
            <a:r>
              <a:rPr lang="en-US" dirty="0">
                <a:latin typeface="Comic Sans MS" panose="030F0702030302020204" pitchFamily="66" charset="0"/>
              </a:rPr>
              <a:t>inequality, people need to give up the benefits of civilization and return to life in a natural </a:t>
            </a:r>
            <a:r>
              <a:rPr lang="en-US" dirty="0" smtClean="0">
                <a:latin typeface="Comic Sans MS" panose="030F0702030302020204" pitchFamily="66" charset="0"/>
              </a:rPr>
              <a:t>environment(nature)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42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Theory of s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ocial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contract </a:t>
            </a:r>
            <a:endParaRPr lang="ru-RU" sz="31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  </a:t>
            </a:r>
            <a:r>
              <a:rPr lang="en-US" dirty="0" smtClean="0">
                <a:latin typeface="Comic Sans MS" panose="030F0702030302020204" pitchFamily="66" charset="0"/>
              </a:rPr>
              <a:t>1) S.C. is  the concept that</a:t>
            </a:r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err="1" smtClean="0">
                <a:latin typeface="Comic Sans MS" panose="030F0702030302020204" pitchFamily="66" charset="0"/>
              </a:rPr>
              <a:t>explains</a:t>
            </a:r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the creation of society and the state is the result of an ontological contract between people;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dirty="0" smtClean="0">
                <a:latin typeface="Comic Sans MS" panose="030F0702030302020204" pitchFamily="66" charset="0"/>
              </a:rPr>
              <a:t>) </a:t>
            </a:r>
            <a:r>
              <a:rPr lang="en-US" dirty="0">
                <a:latin typeface="Comic Sans MS" panose="030F0702030302020204" pitchFamily="66" charset="0"/>
              </a:rPr>
              <a:t>the condition of the contract: the state provides society with protection and prosperity, the society renounces part of its rights and freedoms; 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3)  </a:t>
            </a:r>
            <a:r>
              <a:rPr lang="en-US" dirty="0">
                <a:latin typeface="Comic Sans MS" panose="030F0702030302020204" pitchFamily="66" charset="0"/>
              </a:rPr>
              <a:t>the condition of termination of the contract: possible if the state does not fulfill its obligations;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285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1621</TotalTime>
  <Words>771</Words>
  <Application>Microsoft Office PowerPoint</Application>
  <PresentationFormat>Экран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    Philosophy  of Enlightenment   </vt:lpstr>
      <vt:lpstr>   Characteristic features of the Enlightenment philosophy</vt:lpstr>
      <vt:lpstr>Object and subject of philosophy of the Enlightenment :</vt:lpstr>
      <vt:lpstr>                  Fransua Voltaire (1694-1778) - french philosopher of deism </vt:lpstr>
      <vt:lpstr>        Basic ideas of Fransua Voltaire ’s philosophy   </vt:lpstr>
      <vt:lpstr>        Jean-Jacques Rousseau (1712-1778) - french philosopher of idealism </vt:lpstr>
      <vt:lpstr>      The main ideas of the book “The issue about the eternal World" by Rousseau</vt:lpstr>
      <vt:lpstr>  The problem of inequality and its solution in Rousseau's philosophy </vt:lpstr>
      <vt:lpstr>       Theory of social contract </vt:lpstr>
      <vt:lpstr>   Charles de Montesquieu (1712-1755) french philosopher of geographical determinism  </vt:lpstr>
      <vt:lpstr>  Basic ideas of Charles de Montesquieu ’s philosophy</vt:lpstr>
      <vt:lpstr>                Deni Diderot (1736-1784) french philosopher of scientific materialism </vt:lpstr>
      <vt:lpstr>  Basic ideas of Deni Diderot’s philosophy</vt:lpstr>
      <vt:lpstr>                 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Kir</cp:lastModifiedBy>
  <cp:revision>157</cp:revision>
  <dcterms:created xsi:type="dcterms:W3CDTF">2016-10-26T13:27:37Z</dcterms:created>
  <dcterms:modified xsi:type="dcterms:W3CDTF">2021-05-26T10:34:47Z</dcterms:modified>
</cp:coreProperties>
</file>